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62" r:id="rId2"/>
    <p:sldId id="263" r:id="rId3"/>
    <p:sldId id="264" r:id="rId4"/>
    <p:sldId id="265" r:id="rId5"/>
    <p:sldId id="266" r:id="rId6"/>
    <p:sldId id="257" r:id="rId7"/>
    <p:sldId id="271" r:id="rId8"/>
    <p:sldId id="279" r:id="rId9"/>
    <p:sldId id="276" r:id="rId10"/>
    <p:sldId id="278" r:id="rId11"/>
    <p:sldId id="280" r:id="rId12"/>
    <p:sldId id="287" r:id="rId13"/>
    <p:sldId id="288" r:id="rId14"/>
    <p:sldId id="289" r:id="rId15"/>
    <p:sldId id="290" r:id="rId16"/>
    <p:sldId id="291" r:id="rId17"/>
    <p:sldId id="285" r:id="rId18"/>
    <p:sldId id="286" r:id="rId19"/>
    <p:sldId id="284" r:id="rId20"/>
    <p:sldId id="283" r:id="rId21"/>
    <p:sldId id="277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  <a:srgbClr val="9416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4663"/>
  </p:normalViewPr>
  <p:slideViewPr>
    <p:cSldViewPr snapToGrid="0" snapToObjects="1">
      <p:cViewPr varScale="1">
        <p:scale>
          <a:sx n="121" d="100"/>
          <a:sy n="121" d="100"/>
        </p:scale>
        <p:origin x="200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05T11:12:38.688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35 1 8027,'-8'17'0,"-1"1"0,-9-1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05T11:12:39.789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0 1036 8027,'2'-5'0,"5"6"0,4 24 0,3 2 0,2 5 0,2 2 0,4 6 0,2 3 0,-10-17 0,2-1 0,11 20 0,-12-19 0,1 0 0,-1-2 0,0 0 0,1 1 0,0 0 0,-1 0 0,1-1 0,-2 0 0,0 1 0,-1-1 0,0 0 0,13 20 0,-4-1 0,-4-6 0,-3-4 0,0-1 0,-2-6 0,1-1 0,-1-2 0,-1-2 0,-1-3 0,-2-4 0,-1-3 0,1-1 0,-3 0 0,0-2 0,-1 0 0,2-3 0,-1 2 0,0-2 0,-1 0 0,0-1 0,-1 1 0,2-2 0,0-2 0,1-1 0,1-3 0,1-5 0,-1-4 0,1-4 0,2-3 0,1-2 0,3-7 0,1-2 0,1-5 0,8-11 0,-12 22 0,1-2 0,2-3 0,1-1 0,1-1 0,1 0 0,6-6 0,2-1-118,2-3 1,2 0-1,-9 12 1,1-1-1,0 1 118,1 1 0,1-1 0,-1 1 0,2-2 0,1 1 0,1-1 0,0-1 0,1 1 0,1-1 0,-1 0 0,1-1 0,0 1-136,0 0 1,0 0-1,0 0 1,1-1-1,0 1 1,-1-1 135,2 0 0,-1 0 0,0 1 0,-1 1 0,-1 0 0,1 1 0,-3 2 0,-1 0 0,1 0 0,2-1 0,0-1 0,0 2 0,10-11 0,-1 2-78,-11 10 1,0 0 0,1 0 0,11-10-1,-1 1 78,-4 4 0,-1 2 0,2-1 0,-1 1 0,-5 5 0,-1 2 0,-3 4 0,0 0 0,2-2 0,0 2 0,-4 3 0,1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05T11:12:48.137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0 1036 8027,'2'-5'0,"5"6"0,4 24 0,3 2 0,2 5 0,2 2 0,4 6 0,2 3 0,-10-17 0,2-1 0,11 20 0,-12-19 0,1 0 0,-1-2 0,0 0 0,1 1 0,0 0 0,-1 0 0,1-1 0,-2 0 0,0 1 0,-1-1 0,0 0 0,13 20 0,-4-1 0,-4-6 0,-3-4 0,0-1 0,-2-6 0,1-1 0,-1-2 0,-1-2 0,-1-3 0,-2-4 0,-1-3 0,1-1 0,-3 0 0,0-2 0,-1 0 0,2-3 0,-1 2 0,0-2 0,-1 0 0,0-1 0,-1 1 0,2-2 0,0-2 0,1-1 0,1-3 0,1-5 0,-1-4 0,1-4 0,2-3 0,1-2 0,3-7 0,1-2 0,1-5 0,8-11 0,-12 22 0,1-2 0,2-3 0,1-1 0,1-1 0,1 0 0,6-6 0,2-1-118,2-3 1,2 0-1,-9 12 1,1-1-1,0 1 118,1 1 0,1-1 0,-1 1 0,2-2 0,1 1 0,1-1 0,0-1 0,1 1 0,1-1 0,-1 0 0,1-1 0,0 1-136,0 0 1,0 0-1,0 0 1,1-1-1,0 1 1,-1-1 135,2 0 0,-1 0 0,0 1 0,-1 1 0,-1 0 0,1 1 0,-3 2 0,-1 0 0,1 0 0,2-1 0,0-1 0,0 2 0,10-11 0,-1 2-78,-11 10 1,0 0 0,1 0 0,11-10-1,-1 1 78,-4 4 0,-1 2 0,2-1 0,-1 1 0,-5 5 0,-1 2 0,-3 4 0,0 0 0,2-2 0,0 2 0,-4 3 0,1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5D53E3-FB36-3345-B163-61432EFB6284}" type="datetimeFigureOut">
              <a:rPr lang="en-US" smtClean="0"/>
              <a:t>8/9/19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6A32B9-9C97-DD44-8F3B-C0F728F901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6062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EB22A8-9D24-7B45-8F84-3CE445769F5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1768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12E9-8BAD-5441-9CA0-F8717B59E0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40EBCC-2284-3A42-833E-C28198F053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10FC48-9483-3343-BD1C-FF9B63F45E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9E3DD-C668-AD4E-BA12-0D67E238D28C}" type="datetimeFigureOut">
              <a:rPr lang="en-US" smtClean="0"/>
              <a:t>8/9/19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052F0C-E817-834B-9B0F-5AEF4457B1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365800-B8D8-DC45-A5AE-42026F5B0D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A6E91-C1B6-6544-81EF-0905B67E44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1425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70133"/>
            <a:ext cx="10972800" cy="338328"/>
          </a:xfrm>
        </p:spPr>
        <p:txBody>
          <a:bodyPr anchor="b">
            <a:normAutofit/>
          </a:bodyPr>
          <a:lstStyle>
            <a:lvl1pPr algn="ctr">
              <a:defRPr sz="18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09600" y="541713"/>
            <a:ext cx="7620000" cy="5715000"/>
          </a:xfrm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1200" y="2438400"/>
            <a:ext cx="3251200" cy="3812703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556000" y="6356351"/>
            <a:ext cx="75184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Copyright © 2009 </a:t>
            </a:r>
            <a:r>
              <a:rPr lang="en-US" dirty="0" err="1"/>
              <a:t>Wolters</a:t>
            </a:r>
            <a:r>
              <a:rPr lang="en-US" dirty="0"/>
              <a:t> </a:t>
            </a:r>
            <a:r>
              <a:rPr lang="en-US" dirty="0" err="1"/>
              <a:t>Kluwer</a:t>
            </a:r>
            <a:r>
              <a:rPr lang="en-US" dirty="0"/>
              <a:t>. Published by Lippincott Williams &amp; Wilkins.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074400" y="6356351"/>
            <a:ext cx="508000" cy="365125"/>
          </a:xfrm>
        </p:spPr>
        <p:txBody>
          <a:bodyPr/>
          <a:lstStyle>
            <a:lvl1pPr>
              <a:defRPr sz="900"/>
            </a:lvl1pPr>
          </a:lstStyle>
          <a:p>
            <a:fld id="{27A13296-8103-46F4-BA41-F532E14F210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13"/>
          </p:nvPr>
        </p:nvSpPr>
        <p:spPr>
          <a:xfrm>
            <a:off x="8331200" y="550652"/>
            <a:ext cx="3251200" cy="1831502"/>
          </a:xfrm>
        </p:spPr>
        <p:txBody>
          <a:bodyPr>
            <a:normAutofit/>
          </a:bodyPr>
          <a:lstStyle>
            <a:lvl1pPr marL="0" indent="0">
              <a:buNone/>
              <a:defRPr sz="1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101" y="6324600"/>
            <a:ext cx="16637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9286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DA6E2-8E4D-9C40-B1DE-36D9D9CDD7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B10DDB-1DF5-A349-BDAC-0BD0D6D24D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314580-46F9-3C45-AF7A-E234668295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9E3DD-C668-AD4E-BA12-0D67E238D28C}" type="datetimeFigureOut">
              <a:rPr lang="en-US" smtClean="0"/>
              <a:t>8/9/19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5F591D-DB90-A248-BEAA-5A2683BD52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0A5882-549B-904A-8A5A-3A04931AB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A6E91-C1B6-6544-81EF-0905B67E44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76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DC7592-264E-E84B-8CF3-9A96F238A5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FC1C59-784C-714F-9E97-DBE4B1AADE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631A1C-E66C-4B48-B697-1D56FD2E6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9E3DD-C668-AD4E-BA12-0D67E238D28C}" type="datetimeFigureOut">
              <a:rPr lang="en-US" smtClean="0"/>
              <a:t>8/9/19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D1E3F5-1A6B-8448-9117-99E3F9A0DF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4840CF-4FCB-FA4B-AE8D-ECACC64A3B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A6E91-C1B6-6544-81EF-0905B67E44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0732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C72EA-83D8-E54B-8C84-6436EEFA2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F3459FB-424C-AE4B-98EA-5676F1FADF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9E3DD-C668-AD4E-BA12-0D67E238D28C}" type="datetimeFigureOut">
              <a:rPr lang="en-US" smtClean="0"/>
              <a:t>8/9/19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5E6822-9F5F-6042-9D49-DBA95C1EF2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F9FBFA-A2A9-CF40-8FB2-C943100AF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A6E91-C1B6-6544-81EF-0905B67E44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7587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B46F7E-C81F-3544-B8F3-A6B75AFC66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9E3DD-C668-AD4E-BA12-0D67E238D28C}" type="datetimeFigureOut">
              <a:rPr lang="en-US" smtClean="0"/>
              <a:t>8/9/19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8937A65-4986-2045-911B-E04D6A0B6C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0D6368-FA3C-BB4C-90C4-65D417501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A6E91-C1B6-6544-81EF-0905B67E44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1812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77CCF-5D41-034B-8165-94A442298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F46C23-1778-CE45-9E32-755025AAE7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D54FEE-AC0B-4A49-A30D-602874229E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304DB3-C618-DA4E-B4FE-77BA52A61B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9E3DD-C668-AD4E-BA12-0D67E238D28C}" type="datetimeFigureOut">
              <a:rPr lang="en-US" smtClean="0"/>
              <a:t>8/9/19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9424F9-40A1-A94B-B703-FC8D3C5AA9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AFBDA6-2098-DB44-92B4-9703AAA2F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A6E91-C1B6-6544-81EF-0905B67E44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6986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69E36-76A5-0447-A5FA-C23E4B942A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DB35E83-25E3-4F43-AD96-138E0E1F01C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0E4C1A-AF23-DC40-88C7-B6055136BA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19004D-DE63-644D-9E4C-CC1841DFCF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9E3DD-C668-AD4E-BA12-0D67E238D28C}" type="datetimeFigureOut">
              <a:rPr lang="en-US" smtClean="0"/>
              <a:t>8/9/19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569E20-7DB3-D841-9A65-7AC10C88CC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5C913E-56F4-7645-8C3C-25B18946B3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A6E91-C1B6-6544-81EF-0905B67E44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5209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EBDE01-1A4B-FC4F-8B39-F50E51DF59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91A6499-DA94-1846-8AAD-321C9B3164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923184-2E43-7447-9A93-5562CA40E1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9E3DD-C668-AD4E-BA12-0D67E238D28C}" type="datetimeFigureOut">
              <a:rPr lang="en-US" smtClean="0"/>
              <a:t>8/9/19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15A0D6-C82B-4644-A8AB-35890B3EAA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8E526A-315F-E14B-BDB1-5FF6635FE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A6E91-C1B6-6544-81EF-0905B67E44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0124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A6BC0A0-30A9-5847-B9EF-14603B97EA7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CC9E9D7-1B27-1B49-AB00-6C9F7D3E92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51C0BA-E8B8-DA42-AE78-9A962A7BC6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9E3DD-C668-AD4E-BA12-0D67E238D28C}" type="datetimeFigureOut">
              <a:rPr lang="en-US" smtClean="0"/>
              <a:t>8/9/19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41A0F2-7767-B048-9CB2-5C86735744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B4D682-19AB-8943-8361-C62135F0F9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A6E91-C1B6-6544-81EF-0905B67E44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2832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2D43F6D-2C04-D94F-A865-46C39FBD2F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048437-595D-8B41-8554-0F5C46DF35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5ECF19-5B7D-B447-9198-C084937B68A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69E3DD-C668-AD4E-BA12-0D67E238D28C}" type="datetimeFigureOut">
              <a:rPr lang="en-US" smtClean="0"/>
              <a:t>8/9/19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A6B177-2E0C-FC44-A333-4190950B6B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9ECBAA-D594-0A47-8A9E-13B2BB1F85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BA6E91-C1B6-6544-81EF-0905B67E44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7952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4" Type="http://schemas.openxmlformats.org/officeDocument/2006/relationships/hyperlink" Target="http://benschmidt.org/profGender/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5.xml"/><Relationship Id="rId6" Type="http://schemas.openxmlformats.org/officeDocument/2006/relationships/customXml" Target="../ink/ink3.xml"/><Relationship Id="rId5" Type="http://schemas.openxmlformats.org/officeDocument/2006/relationships/image" Target="../media/image11.png"/><Relationship Id="rId4" Type="http://schemas.openxmlformats.org/officeDocument/2006/relationships/customXml" Target="../ink/ink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B10FF81-C89E-7440-B769-A7A55371B339}"/>
              </a:ext>
            </a:extLst>
          </p:cNvPr>
          <p:cNvSpPr txBox="1"/>
          <p:nvPr/>
        </p:nvSpPr>
        <p:spPr>
          <a:xfrm>
            <a:off x="4013428" y="1425039"/>
            <a:ext cx="39549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432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Demographic Bias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D18BA2B-6B20-E94A-A57E-A4052FCF7501}"/>
              </a:ext>
            </a:extLst>
          </p:cNvPr>
          <p:cNvSpPr txBox="1"/>
          <p:nvPr/>
        </p:nvSpPr>
        <p:spPr>
          <a:xfrm>
            <a:off x="3423525" y="2343805"/>
            <a:ext cx="513473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Does it exist?</a:t>
            </a:r>
          </a:p>
          <a:p>
            <a:pPr algn="ctr"/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Does it have an impact?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01B2DD-9D7C-D841-81BA-FB461CD6F1E3}"/>
              </a:ext>
            </a:extLst>
          </p:cNvPr>
          <p:cNvSpPr txBox="1"/>
          <p:nvPr/>
        </p:nvSpPr>
        <p:spPr>
          <a:xfrm>
            <a:off x="3423525" y="4721695"/>
            <a:ext cx="5463355" cy="800219"/>
          </a:xfrm>
          <a:prstGeom prst="rect">
            <a:avLst/>
          </a:prstGeom>
          <a:noFill/>
          <a:ln w="19050">
            <a:solidFill>
              <a:srgbClr val="941651"/>
            </a:solidFill>
          </a:ln>
        </p:spPr>
        <p:txBody>
          <a:bodyPr wrap="none" rtlCol="0">
            <a:spAutoFit/>
          </a:bodyPr>
          <a:lstStyle/>
          <a:p>
            <a:r>
              <a:rPr lang="en-US" sz="4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can we fix it?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A603C2-08A9-454D-98FA-30ACBC3569D2}"/>
              </a:ext>
            </a:extLst>
          </p:cNvPr>
          <p:cNvSpPr txBox="1"/>
          <p:nvPr/>
        </p:nvSpPr>
        <p:spPr>
          <a:xfrm>
            <a:off x="231228" y="20736"/>
            <a:ext cx="14802036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600">
                <a:solidFill>
                  <a:srgbClr val="0432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sz="2600" dirty="0">
                <a:solidFill>
                  <a:schemeClr val="tx1"/>
                </a:solidFill>
              </a:rPr>
              <a:t>Discussion Leaders: Zahra </a:t>
            </a:r>
            <a:r>
              <a:rPr lang="en-US" sz="2600" dirty="0" err="1">
                <a:solidFill>
                  <a:schemeClr val="tx1"/>
                </a:solidFill>
              </a:rPr>
              <a:t>Fakraahi</a:t>
            </a:r>
            <a:r>
              <a:rPr lang="en-US" sz="2600" dirty="0">
                <a:solidFill>
                  <a:schemeClr val="tx1"/>
                </a:solidFill>
              </a:rPr>
              <a:t> (University of Pennsylvania)</a:t>
            </a:r>
          </a:p>
          <a:p>
            <a:r>
              <a:rPr lang="en-US" sz="2600" dirty="0">
                <a:solidFill>
                  <a:schemeClr val="tx1"/>
                </a:solidFill>
              </a:rPr>
              <a:t>			    Sapna Sarupria (Clemson University)</a:t>
            </a:r>
          </a:p>
        </p:txBody>
      </p:sp>
    </p:spTree>
    <p:extLst>
      <p:ext uri="{BB962C8B-B14F-4D97-AF65-F5344CB8AC3E}">
        <p14:creationId xmlns:p14="http://schemas.microsoft.com/office/powerpoint/2010/main" val="2925805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3FF3052-BBDC-CA41-8F19-27ED303261E8}"/>
              </a:ext>
            </a:extLst>
          </p:cNvPr>
          <p:cNvSpPr/>
          <p:nvPr/>
        </p:nvSpPr>
        <p:spPr>
          <a:xfrm>
            <a:off x="0" y="214770"/>
            <a:ext cx="1080905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Gender disparities in colloquium speakers at top universities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EF32CE1-7396-C44C-BC22-23360C860931}"/>
              </a:ext>
            </a:extLst>
          </p:cNvPr>
          <p:cNvSpPr/>
          <p:nvPr/>
        </p:nvSpPr>
        <p:spPr>
          <a:xfrm>
            <a:off x="466538" y="1415099"/>
            <a:ext cx="1061421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Christine L.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Nittrouera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Michelle R.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Hebla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Leslie Ashburn-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Nardob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Rachel C. E. Trump-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Steelea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David M.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Lanea,c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and Virginia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Valiand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PNAS, 2018, 114: 104-108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CD4952-5151-2140-AE54-95539CD5B0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63049"/>
            <a:ext cx="7184838" cy="438018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0605CF1-525D-D544-B6CB-3516F22B4C12}"/>
              </a:ext>
            </a:extLst>
          </p:cNvPr>
          <p:cNvSpPr/>
          <p:nvPr/>
        </p:nvSpPr>
        <p:spPr>
          <a:xfrm>
            <a:off x="6844553" y="2190981"/>
            <a:ext cx="5347447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Candara"/>
              </a:rPr>
              <a:t>Men were more likely than women to be colloquium speakers even after controlling for the gender and rank of the available speakers. </a:t>
            </a:r>
          </a:p>
          <a:p>
            <a:endParaRPr lang="en-US" sz="2400" dirty="0">
              <a:latin typeface="Candara"/>
            </a:endParaRPr>
          </a:p>
          <a:p>
            <a:r>
              <a:rPr lang="en-US" sz="2400" dirty="0">
                <a:latin typeface="Candara"/>
              </a:rPr>
              <a:t>Eliminating alternative explanations (e.g., women declining invitations more often than men), our follow-up data revealed that female and male faculty reported no differences in the extent to which they (</a:t>
            </a:r>
            <a:r>
              <a:rPr lang="en-US" sz="2400" dirty="0" err="1">
                <a:latin typeface="Candara"/>
              </a:rPr>
              <a:t>i</a:t>
            </a:r>
            <a:r>
              <a:rPr lang="en-US" sz="2400" dirty="0">
                <a:latin typeface="Candara"/>
              </a:rPr>
              <a:t>) valued and (ii) turned down speaking engagements. </a:t>
            </a:r>
          </a:p>
        </p:txBody>
      </p:sp>
    </p:spTree>
    <p:extLst>
      <p:ext uri="{BB962C8B-B14F-4D97-AF65-F5344CB8AC3E}">
        <p14:creationId xmlns:p14="http://schemas.microsoft.com/office/powerpoint/2010/main" val="11961352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DA18B25-904C-CE42-84D1-823E87993F46}"/>
              </a:ext>
            </a:extLst>
          </p:cNvPr>
          <p:cNvSpPr/>
          <p:nvPr/>
        </p:nvSpPr>
        <p:spPr>
          <a:xfrm>
            <a:off x="511362" y="2309789"/>
            <a:ext cx="10569388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Candara"/>
              </a:rPr>
              <a:t>Additional data revealed that the presence of women as colloquium chairs (and potentially on colloquium committees) increased the likelihood of women appearing as colloquium speakers. </a:t>
            </a:r>
          </a:p>
          <a:p>
            <a:endParaRPr lang="en-US" sz="2400" dirty="0">
              <a:latin typeface="Candara"/>
            </a:endParaRPr>
          </a:p>
          <a:p>
            <a:r>
              <a:rPr lang="en-US" sz="2400" dirty="0">
                <a:latin typeface="Candara"/>
              </a:rPr>
              <a:t>Our data suggest that those who invite and schedule speakers serve as gender gatekeepers with the power to create or reduce gender differences in academic reputations.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9901852-9707-5842-B95C-D25ED8A4C217}"/>
              </a:ext>
            </a:extLst>
          </p:cNvPr>
          <p:cNvSpPr/>
          <p:nvPr/>
        </p:nvSpPr>
        <p:spPr>
          <a:xfrm>
            <a:off x="691474" y="90590"/>
            <a:ext cx="1080905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Gender disparities in colloquium speakers at top universities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FB77CBC-CC56-814F-89B7-68D3203C4BCD}"/>
              </a:ext>
            </a:extLst>
          </p:cNvPr>
          <p:cNvSpPr/>
          <p:nvPr/>
        </p:nvSpPr>
        <p:spPr>
          <a:xfrm>
            <a:off x="466538" y="1415099"/>
            <a:ext cx="1061421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Christine L.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Nittrouera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Michelle R.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Hebla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Leslie Ashburn-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Nardob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Rachel C. E. Trump-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Steelea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David M.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Lanea,c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and Virginia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Valiand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PNAS, 2018, 114: 104-108</a:t>
            </a:r>
          </a:p>
        </p:txBody>
      </p:sp>
    </p:spTree>
    <p:extLst>
      <p:ext uri="{BB962C8B-B14F-4D97-AF65-F5344CB8AC3E}">
        <p14:creationId xmlns:p14="http://schemas.microsoft.com/office/powerpoint/2010/main" val="28871009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EBAEC2C-5361-9347-9419-2BAC8721B9EE}"/>
              </a:ext>
            </a:extLst>
          </p:cNvPr>
          <p:cNvSpPr txBox="1"/>
          <p:nvPr/>
        </p:nvSpPr>
        <p:spPr>
          <a:xfrm>
            <a:off x="2541926" y="1100030"/>
            <a:ext cx="823117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0432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Team Activity: What actions can we take to address the demographic bias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475D1C7-8CEE-0E4B-B838-CCD0975E4FE3}"/>
              </a:ext>
            </a:extLst>
          </p:cNvPr>
          <p:cNvSpPr/>
          <p:nvPr/>
        </p:nvSpPr>
        <p:spPr>
          <a:xfrm>
            <a:off x="1722347" y="3643727"/>
            <a:ext cx="936606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432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Disclaimer: The points listed in the next few slides describing the suggestions from the team activity are copied as is from the activity sheet and are provided to give a glimpse of the types of topics that were thought of. They represent individual/team views and those remain anonymous.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92503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036D22F-8E17-D042-9AF3-AC912E690D56}"/>
              </a:ext>
            </a:extLst>
          </p:cNvPr>
          <p:cNvSpPr/>
          <p:nvPr/>
        </p:nvSpPr>
        <p:spPr>
          <a:xfrm>
            <a:off x="691474" y="90590"/>
            <a:ext cx="1080905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Suggestions from the team activity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F9F1BAF-FE52-E84F-8258-ADF99B135F85}"/>
              </a:ext>
            </a:extLst>
          </p:cNvPr>
          <p:cNvSpPr/>
          <p:nvPr/>
        </p:nvSpPr>
        <p:spPr>
          <a:xfrm>
            <a:off x="406257" y="736921"/>
            <a:ext cx="11375839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andara"/>
              </a:rPr>
              <a:t>Diversity in application pool </a:t>
            </a:r>
            <a:r>
              <a:rPr lang="en-US" sz="2400" dirty="0">
                <a:latin typeface="Candara"/>
                <a:sym typeface="Wingdings" pitchFamily="2" charset="2"/>
              </a:rPr>
              <a:t> broad search  broad pool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andara"/>
                <a:sym typeface="Wingdings" pitchFamily="2" charset="2"/>
              </a:rPr>
              <a:t>Input in hiring – short list from rest of the Dept.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andara"/>
                <a:sym typeface="Wingdings" pitchFamily="2" charset="2"/>
              </a:rPr>
              <a:t>Diversity speakers/awards  cumulative effect  increase transparency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andara"/>
                <a:sym typeface="Wingdings" pitchFamily="2" charset="2"/>
              </a:rPr>
              <a:t>Reframe topic of symposium </a:t>
            </a:r>
            <a:r>
              <a:rPr lang="en-US" sz="2400" dirty="0" err="1">
                <a:latin typeface="Candara"/>
                <a:sym typeface="Wingdings" pitchFamily="2" charset="2"/>
              </a:rPr>
              <a:t>etc</a:t>
            </a:r>
            <a:r>
              <a:rPr lang="en-US" sz="2400" dirty="0">
                <a:latin typeface="Candara"/>
                <a:sym typeface="Wingdings" pitchFamily="2" charset="2"/>
              </a:rPr>
              <a:t>  mix diversity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andara"/>
                <a:sym typeface="Wingdings" pitchFamily="2" charset="2"/>
              </a:rPr>
              <a:t>Bias while reviewing papers/grants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andara"/>
                <a:sym typeface="Wingdings" pitchFamily="2" charset="2"/>
              </a:rPr>
              <a:t>Motivate &amp; increase participation of women across all levels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andara"/>
                <a:sym typeface="Wingdings" pitchFamily="2" charset="2"/>
              </a:rPr>
              <a:t>Maternity question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andara"/>
                <a:sym typeface="Wingdings" pitchFamily="2" charset="2"/>
              </a:rPr>
              <a:t>Be self-confident; don’t let anyone tell you that you are not good enough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andara"/>
                <a:sym typeface="Wingdings" pitchFamily="2" charset="2"/>
              </a:rPr>
              <a:t>Not disqualifying because of one bad reference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andara"/>
                <a:sym typeface="Wingdings" pitchFamily="2" charset="2"/>
              </a:rPr>
              <a:t>How to teach women and girls to speak up 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andara"/>
                <a:sym typeface="Wingdings" pitchFamily="2" charset="2"/>
              </a:rPr>
              <a:t>way of teaching/environment; build an environment gender/nationality/accent independent;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andara"/>
                <a:sym typeface="Wingdings" pitchFamily="2" charset="2"/>
              </a:rPr>
              <a:t>how to eliminate bias/stereotypes in this environment;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andara"/>
                <a:sym typeface="Wingdings" pitchFamily="2" charset="2"/>
              </a:rPr>
              <a:t>create enough driving force for women in higher positions – REAL career path; outreach activities  gender and diversity balance – making role models;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andara"/>
                <a:sym typeface="Wingdings" pitchFamily="2" charset="2"/>
              </a:rPr>
              <a:t>“I don’t like chemistry” ==  “I don’t understand” – active learning</a:t>
            </a:r>
          </a:p>
        </p:txBody>
      </p:sp>
    </p:spTree>
    <p:extLst>
      <p:ext uri="{BB962C8B-B14F-4D97-AF65-F5344CB8AC3E}">
        <p14:creationId xmlns:p14="http://schemas.microsoft.com/office/powerpoint/2010/main" val="23934447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99C835A-6626-534E-9340-F83ACBB5608E}"/>
              </a:ext>
            </a:extLst>
          </p:cNvPr>
          <p:cNvSpPr/>
          <p:nvPr/>
        </p:nvSpPr>
        <p:spPr>
          <a:xfrm>
            <a:off x="406257" y="736921"/>
            <a:ext cx="11375839" cy="67403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andara"/>
              </a:rPr>
              <a:t>The having children barrier: Maternity and paternity leave – starting early?; 1 year on tenure clock not enough but how do you stay caught up in the field.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andara"/>
              </a:rPr>
              <a:t>All women seminars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andara"/>
              </a:rPr>
              <a:t>Wording to solicit the most diverse pool. Less specific requirements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andara"/>
              </a:rPr>
              <a:t>CONSCIOUS inclusion of women/URM in classroom and beyond – hiring, awards, invited talks, </a:t>
            </a:r>
            <a:r>
              <a:rPr lang="en-US" sz="2400" u="sng" dirty="0">
                <a:latin typeface="Candara"/>
              </a:rPr>
              <a:t>important</a:t>
            </a:r>
            <a:r>
              <a:rPr lang="en-US" sz="2400" dirty="0">
                <a:latin typeface="Candara"/>
              </a:rPr>
              <a:t>  committees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andara"/>
              </a:rPr>
              <a:t>Evaluate language in letters of recommendation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andara"/>
              </a:rPr>
              <a:t>Create opportunities to build community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andara"/>
              </a:rPr>
              <a:t>Incentivizing precedence – encourage questions/speakers, randomizing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andara"/>
              </a:rPr>
              <a:t>Visible, dedicated support – individual, institutional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andara"/>
              </a:rPr>
              <a:t>Maternity – NSF awareness – project and process; time/leave; standard procedure/policy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andara"/>
              </a:rPr>
              <a:t>Work towards changing the culture – outreach, visibility, support system, peer icons + role models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andara"/>
              </a:rPr>
              <a:t>Resources. </a:t>
            </a:r>
            <a:r>
              <a:rPr lang="en-US" sz="2400" dirty="0">
                <a:latin typeface="Candara"/>
                <a:sym typeface="Wingdings" pitchFamily="2" charset="2"/>
              </a:rPr>
              <a:t></a:t>
            </a:r>
            <a:r>
              <a:rPr lang="en-US" sz="2400" dirty="0">
                <a:latin typeface="Candara"/>
              </a:rPr>
              <a:t> centralized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andara"/>
              </a:rPr>
              <a:t>Accountability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Candar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Candara"/>
              <a:sym typeface="Wingdings" pitchFamily="2" charset="2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040324B-BFC5-8F4C-85F9-7B6FBCBCABB9}"/>
              </a:ext>
            </a:extLst>
          </p:cNvPr>
          <p:cNvSpPr/>
          <p:nvPr/>
        </p:nvSpPr>
        <p:spPr>
          <a:xfrm>
            <a:off x="691474" y="90590"/>
            <a:ext cx="1080905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Suggestions from the team activity</a:t>
            </a:r>
          </a:p>
        </p:txBody>
      </p:sp>
    </p:spTree>
    <p:extLst>
      <p:ext uri="{BB962C8B-B14F-4D97-AF65-F5344CB8AC3E}">
        <p14:creationId xmlns:p14="http://schemas.microsoft.com/office/powerpoint/2010/main" val="26837804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4F72A90-CEB6-1B47-AA1A-647BF57FC0AC}"/>
              </a:ext>
            </a:extLst>
          </p:cNvPr>
          <p:cNvSpPr/>
          <p:nvPr/>
        </p:nvSpPr>
        <p:spPr>
          <a:xfrm>
            <a:off x="406257" y="736921"/>
            <a:ext cx="11375839" cy="71096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andara"/>
              </a:rPr>
              <a:t>Childcare support </a:t>
            </a:r>
            <a:r>
              <a:rPr lang="en-US" sz="2400" dirty="0">
                <a:latin typeface="Candara"/>
                <a:sym typeface="Wingdings" pitchFamily="2" charset="2"/>
              </a:rPr>
              <a:t>  Men are parents too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andara"/>
                <a:sym typeface="Wingdings" pitchFamily="2" charset="2"/>
              </a:rPr>
              <a:t>Words matter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andara"/>
                <a:sym typeface="Wingdings" pitchFamily="2" charset="2"/>
              </a:rPr>
              <a:t>Dropoff GS  F / Mentoring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andara"/>
                <a:sym typeface="Wingdings" pitchFamily="2" charset="2"/>
              </a:rPr>
              <a:t>Role models; e.g. portraits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andara"/>
                <a:sym typeface="Wingdings" pitchFamily="2" charset="2"/>
              </a:rPr>
              <a:t>Identify-blind (double blind) reviewing – undergraduate admissions and examinations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andara"/>
                <a:sym typeface="Wingdings" pitchFamily="2" charset="2"/>
              </a:rPr>
              <a:t>Search committees  proper committees; </a:t>
            </a:r>
            <a:r>
              <a:rPr lang="en-US" sz="2400" dirty="0" err="1">
                <a:latin typeface="Candara"/>
                <a:sym typeface="Wingdings" pitchFamily="2" charset="2"/>
              </a:rPr>
              <a:t>predecided</a:t>
            </a:r>
            <a:r>
              <a:rPr lang="en-US" sz="2400" dirty="0">
                <a:latin typeface="Candara"/>
                <a:sym typeface="Wingdings" pitchFamily="2" charset="2"/>
              </a:rPr>
              <a:t> rubric/criteria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andara"/>
                <a:sym typeface="Wingdings" pitchFamily="2" charset="2"/>
              </a:rPr>
              <a:t>Sessions/information spreading like this! (well done GRC!)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andara"/>
                <a:sym typeface="Wingdings" pitchFamily="2" charset="2"/>
              </a:rPr>
              <a:t>Discussion  70+%  physics have seen/experienced harassment  Recognition of the problem! 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andara"/>
                <a:sym typeface="Wingdings" pitchFamily="2" charset="2"/>
              </a:rPr>
              <a:t>designated point of contact to handle these issues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andara"/>
                <a:sym typeface="Wingdings" pitchFamily="2" charset="2"/>
              </a:rPr>
              <a:t>Set an international CODE OF CONDUCT (guidelines)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andara"/>
                <a:sym typeface="Wingdings" pitchFamily="2" charset="2"/>
              </a:rPr>
              <a:t>Culture of truth  not penalize those who report; welcome the “silent” – inclusivity; how do welcome all in our field?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andara"/>
                <a:sym typeface="Wingdings" pitchFamily="2" charset="2"/>
              </a:rPr>
              <a:t>Childcare policy – a must; both parents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andara"/>
                <a:sym typeface="Wingdings" pitchFamily="2" charset="2"/>
              </a:rPr>
              <a:t>Look at your faculty! Who are they?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Candara"/>
              <a:sym typeface="Wingdings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Candar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Candara"/>
              <a:sym typeface="Wingdings" pitchFamily="2" charset="2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7B4E986-0E10-4542-81FC-B81A3284B38D}"/>
              </a:ext>
            </a:extLst>
          </p:cNvPr>
          <p:cNvSpPr/>
          <p:nvPr/>
        </p:nvSpPr>
        <p:spPr>
          <a:xfrm>
            <a:off x="691474" y="90590"/>
            <a:ext cx="1080905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Suggestions from the team activity</a:t>
            </a:r>
          </a:p>
        </p:txBody>
      </p:sp>
    </p:spTree>
    <p:extLst>
      <p:ext uri="{BB962C8B-B14F-4D97-AF65-F5344CB8AC3E}">
        <p14:creationId xmlns:p14="http://schemas.microsoft.com/office/powerpoint/2010/main" val="20602235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12CC183-6995-0A41-9233-70576ECD153D}"/>
              </a:ext>
            </a:extLst>
          </p:cNvPr>
          <p:cNvSpPr/>
          <p:nvPr/>
        </p:nvSpPr>
        <p:spPr>
          <a:xfrm>
            <a:off x="406257" y="736921"/>
            <a:ext cx="11375839" cy="71096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andara"/>
              </a:rPr>
              <a:t>Childcare support </a:t>
            </a:r>
            <a:r>
              <a:rPr lang="en-US" sz="2400" dirty="0">
                <a:latin typeface="Candara"/>
                <a:sym typeface="Wingdings" pitchFamily="2" charset="2"/>
              </a:rPr>
              <a:t>  Men are parents too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andara"/>
                <a:sym typeface="Wingdings" pitchFamily="2" charset="2"/>
              </a:rPr>
              <a:t>Words matter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andara"/>
                <a:sym typeface="Wingdings" pitchFamily="2" charset="2"/>
              </a:rPr>
              <a:t>Dropoff GS  F / Mentoring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andara"/>
                <a:sym typeface="Wingdings" pitchFamily="2" charset="2"/>
              </a:rPr>
              <a:t>Role models; e.g. portraits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andara"/>
                <a:sym typeface="Wingdings" pitchFamily="2" charset="2"/>
              </a:rPr>
              <a:t>Identify-blind (double blind) reviewing – undergraduate admissions and examinations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andara"/>
                <a:sym typeface="Wingdings" pitchFamily="2" charset="2"/>
              </a:rPr>
              <a:t>Search committees  proper committees; </a:t>
            </a:r>
            <a:r>
              <a:rPr lang="en-US" sz="2400" dirty="0" err="1">
                <a:latin typeface="Candara"/>
                <a:sym typeface="Wingdings" pitchFamily="2" charset="2"/>
              </a:rPr>
              <a:t>predecided</a:t>
            </a:r>
            <a:r>
              <a:rPr lang="en-US" sz="2400" dirty="0">
                <a:latin typeface="Candara"/>
                <a:sym typeface="Wingdings" pitchFamily="2" charset="2"/>
              </a:rPr>
              <a:t> rubric/criteria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andara"/>
                <a:sym typeface="Wingdings" pitchFamily="2" charset="2"/>
              </a:rPr>
              <a:t>Sessions/information spreading like this! (well done GRC!)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andara"/>
                <a:sym typeface="Wingdings" pitchFamily="2" charset="2"/>
              </a:rPr>
              <a:t>Discussion  70+%  physics have seen/experienced harassment  Recognition of the problem! 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andara"/>
                <a:sym typeface="Wingdings" pitchFamily="2" charset="2"/>
              </a:rPr>
              <a:t>designated point of contact to handle these issues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andara"/>
                <a:sym typeface="Wingdings" pitchFamily="2" charset="2"/>
              </a:rPr>
              <a:t>Set an international CODE OF CONDUCT (guidelines)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andara"/>
                <a:sym typeface="Wingdings" pitchFamily="2" charset="2"/>
              </a:rPr>
              <a:t>Culture of truth  not penalize those who report; welcome the “silent” – inclusivity; how do welcome all in our field?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andara"/>
                <a:sym typeface="Wingdings" pitchFamily="2" charset="2"/>
              </a:rPr>
              <a:t>Childcare policy – a must; both parents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andara"/>
                <a:sym typeface="Wingdings" pitchFamily="2" charset="2"/>
              </a:rPr>
              <a:t>Look at your faculty! Who are they?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Candara"/>
              <a:sym typeface="Wingdings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Candar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Candara"/>
              <a:sym typeface="Wingdings" pitchFamily="2" charset="2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33BD62F-D920-3040-BC29-D8B28EA9F81E}"/>
              </a:ext>
            </a:extLst>
          </p:cNvPr>
          <p:cNvSpPr/>
          <p:nvPr/>
        </p:nvSpPr>
        <p:spPr>
          <a:xfrm>
            <a:off x="691474" y="90590"/>
            <a:ext cx="1080905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Suggestions from the team activity</a:t>
            </a:r>
          </a:p>
        </p:txBody>
      </p:sp>
    </p:spTree>
    <p:extLst>
      <p:ext uri="{BB962C8B-B14F-4D97-AF65-F5344CB8AC3E}">
        <p14:creationId xmlns:p14="http://schemas.microsoft.com/office/powerpoint/2010/main" val="15286132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17C3E9F-9A42-994D-BAFA-42B52E3F1042}"/>
              </a:ext>
            </a:extLst>
          </p:cNvPr>
          <p:cNvSpPr/>
          <p:nvPr/>
        </p:nvSpPr>
        <p:spPr>
          <a:xfrm>
            <a:off x="87814" y="357571"/>
            <a:ext cx="1194806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Sexual harassment of Women: National Academies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9F6A6C9-3891-7840-AE99-348E65C8B5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186" y="1007435"/>
            <a:ext cx="3566041" cy="534906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96E818F-B177-6045-8AA5-5B65E69F80E4}"/>
              </a:ext>
            </a:extLst>
          </p:cNvPr>
          <p:cNvSpPr txBox="1"/>
          <p:nvPr/>
        </p:nvSpPr>
        <p:spPr>
          <a:xfrm>
            <a:off x="657150" y="5604772"/>
            <a:ext cx="3498112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National Academies of Science, Engineering, Medicine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43D4EDA-B6A0-9548-B2E4-F3CF99C70E17}"/>
              </a:ext>
            </a:extLst>
          </p:cNvPr>
          <p:cNvSpPr/>
          <p:nvPr/>
        </p:nvSpPr>
        <p:spPr>
          <a:xfrm>
            <a:off x="4534922" y="2432970"/>
            <a:ext cx="7389542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b="1" dirty="0">
                <a:latin typeface="Arial" panose="020B0604020202020204" pitchFamily="34" charset="0"/>
                <a:cs typeface="Arial" panose="020B0604020202020204" pitchFamily="34" charset="0"/>
              </a:rPr>
              <a:t>There are reliable scientific methods for determining the prevalence of sexual harassment. </a:t>
            </a:r>
            <a:endParaRPr lang="en-US" sz="2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041FCD3-12DB-D249-9182-CD02E59AFDC4}"/>
              </a:ext>
            </a:extLst>
          </p:cNvPr>
          <p:cNvSpPr/>
          <p:nvPr/>
        </p:nvSpPr>
        <p:spPr>
          <a:xfrm>
            <a:off x="4534922" y="4308314"/>
            <a:ext cx="7389542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b="1" dirty="0">
                <a:latin typeface="Arial" panose="020B0604020202020204" pitchFamily="34" charset="0"/>
                <a:cs typeface="Arial" panose="020B0604020202020204" pitchFamily="34" charset="0"/>
              </a:rPr>
              <a:t>Some surveys underreport </a:t>
            </a: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the incidence of sexual harassment because they have not followed standard and valid practices for survey research and sexual harassment research. </a:t>
            </a:r>
          </a:p>
        </p:txBody>
      </p:sp>
    </p:spTree>
    <p:extLst>
      <p:ext uri="{BB962C8B-B14F-4D97-AF65-F5344CB8AC3E}">
        <p14:creationId xmlns:p14="http://schemas.microsoft.com/office/powerpoint/2010/main" val="38117414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FAD7511-78BC-1A47-8AE0-CA8687F59B99}"/>
              </a:ext>
            </a:extLst>
          </p:cNvPr>
          <p:cNvSpPr/>
          <p:nvPr/>
        </p:nvSpPr>
        <p:spPr>
          <a:xfrm>
            <a:off x="87814" y="357571"/>
            <a:ext cx="1194806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Sexual harassment of Women: National Academies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DB14F47-0C23-7B46-9F9C-EE7F349871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9423" y="1299110"/>
            <a:ext cx="5382577" cy="520131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4C41C87-A8AB-0A43-BF5E-2410B9D863D8}"/>
              </a:ext>
            </a:extLst>
          </p:cNvPr>
          <p:cNvSpPr/>
          <p:nvPr/>
        </p:nvSpPr>
        <p:spPr>
          <a:xfrm>
            <a:off x="265329" y="1174698"/>
            <a:ext cx="7389542" cy="44935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b="1" dirty="0">
                <a:latin typeface="Arial" panose="020B0604020202020204" pitchFamily="34" charset="0"/>
                <a:cs typeface="Arial" panose="020B0604020202020204" pitchFamily="34" charset="0"/>
              </a:rPr>
              <a:t>Sexual harassment is a form of discrimination that consists of three types of harassing behavior</a:t>
            </a: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</a:p>
          <a:p>
            <a:endParaRPr lang="en-US" sz="2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AutoNum type="arabicParenBoth"/>
            </a:pPr>
            <a:r>
              <a:rPr lang="en-US" sz="2600" b="1" dirty="0">
                <a:latin typeface="Arial" panose="020B0604020202020204" pitchFamily="34" charset="0"/>
                <a:cs typeface="Arial" panose="020B0604020202020204" pitchFamily="34" charset="0"/>
              </a:rPr>
              <a:t>gender harassment </a:t>
            </a:r>
          </a:p>
          <a:p>
            <a:pPr marL="457200" indent="-457200">
              <a:buAutoNum type="arabicParenBoth"/>
            </a:pPr>
            <a:endParaRPr lang="en-US" sz="2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AutoNum type="arabicParenBoth"/>
            </a:pPr>
            <a:r>
              <a:rPr lang="en-US" sz="2600" b="1" dirty="0">
                <a:latin typeface="Arial" panose="020B0604020202020204" pitchFamily="34" charset="0"/>
                <a:cs typeface="Arial" panose="020B0604020202020204" pitchFamily="34" charset="0"/>
              </a:rPr>
              <a:t>unwanted sexual attention </a:t>
            </a:r>
          </a:p>
          <a:p>
            <a:pPr marL="457200" indent="-457200">
              <a:buAutoNum type="arabicParenBoth"/>
            </a:pPr>
            <a:endParaRPr lang="en-US" sz="2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AutoNum type="arabicParenBoth"/>
            </a:pPr>
            <a:r>
              <a:rPr lang="en-US" sz="2600" b="1" dirty="0">
                <a:latin typeface="Arial" panose="020B0604020202020204" pitchFamily="34" charset="0"/>
                <a:cs typeface="Arial" panose="020B0604020202020204" pitchFamily="34" charset="0"/>
              </a:rPr>
              <a:t>sexual coercion </a:t>
            </a:r>
            <a:endParaRPr lang="en-US" sz="2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C2C94F3-2285-674E-B69B-C45BBE96CB05}"/>
              </a:ext>
            </a:extLst>
          </p:cNvPr>
          <p:cNvSpPr/>
          <p:nvPr/>
        </p:nvSpPr>
        <p:spPr>
          <a:xfrm>
            <a:off x="265329" y="4932070"/>
            <a:ext cx="7090212" cy="1692771"/>
          </a:xfrm>
          <a:prstGeom prst="rect">
            <a:avLst/>
          </a:prstGeom>
          <a:ln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r>
              <a:rPr lang="en-US" sz="2600" i="1" dirty="0">
                <a:latin typeface="Arial" panose="020B0604020202020204" pitchFamily="34" charset="0"/>
                <a:cs typeface="Arial" panose="020B0604020202020204" pitchFamily="34" charset="0"/>
              </a:rPr>
              <a:t>The distinctions between the types of harassment are important, particularly because many people do not realize that gender harassment is a form of sexual harassment. </a:t>
            </a:r>
            <a:endParaRPr lang="en-US" sz="2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17206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4ACF8DA-55F4-7C45-A5A5-EC1B4B8067DE}"/>
              </a:ext>
            </a:extLst>
          </p:cNvPr>
          <p:cNvSpPr/>
          <p:nvPr/>
        </p:nvSpPr>
        <p:spPr>
          <a:xfrm>
            <a:off x="0" y="288765"/>
            <a:ext cx="1194806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Sexual harassment of Women: National Academies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84F03A9-890B-8541-BC9C-55671E581634}"/>
              </a:ext>
            </a:extLst>
          </p:cNvPr>
          <p:cNvSpPr/>
          <p:nvPr/>
        </p:nvSpPr>
        <p:spPr>
          <a:xfrm>
            <a:off x="537883" y="1074509"/>
            <a:ext cx="11066930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Sexual harassment remains a persistent problem in the workplace at large, and 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can be categorized as a public health epidemic. </a:t>
            </a:r>
          </a:p>
          <a:p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Women experience sexual harassment more often than men do. Women of color and non-binary women experience more harassment than white women. 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Gender harassment (e.g., behaviors that communicate that women do not belong or do not merit respect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) is by far the most common type of sexual harassment. </a:t>
            </a:r>
          </a:p>
          <a:p>
            <a:b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Sexually harassing behaviors are not typically isolated incidents.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Legal compliance is necessary but not sufficient to reduce harassment 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Changing climate and culture can prevent and effectively address sexual harassment. 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08854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470DF11-21EA-9246-8340-7CAE7B711DD5}"/>
              </a:ext>
            </a:extLst>
          </p:cNvPr>
          <p:cNvSpPr/>
          <p:nvPr/>
        </p:nvSpPr>
        <p:spPr>
          <a:xfrm>
            <a:off x="0" y="949517"/>
            <a:ext cx="1237379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US" altLang="ja-JP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altLang="ja-JP" sz="2400" dirty="0">
                <a:latin typeface="Arial" panose="020B0604020202020204" pitchFamily="34" charset="0"/>
                <a:cs typeface="Arial" panose="020B0604020202020204" pitchFamily="34" charset="0"/>
              </a:rPr>
              <a:t>Assistant instructors in an online class operated under two different gender identities </a:t>
            </a:r>
          </a:p>
          <a:p>
            <a:pPr algn="ctr"/>
            <a:r>
              <a:rPr lang="en-US" altLang="ja-JP" sz="2400" dirty="0">
                <a:latin typeface="Arial" panose="020B0604020202020204" pitchFamily="34" charset="0"/>
                <a:cs typeface="Arial" panose="020B0604020202020204" pitchFamily="34" charset="0"/>
              </a:rPr>
              <a:t>Students (n = 43) submitted ratings of their teachers at the end of the class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88FC696-3F25-C347-A8BE-E46ACC7859A0}"/>
              </a:ext>
            </a:extLst>
          </p:cNvPr>
          <p:cNvSpPr/>
          <p:nvPr/>
        </p:nvSpPr>
        <p:spPr>
          <a:xfrm>
            <a:off x="4156148" y="867831"/>
            <a:ext cx="39421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err="1">
                <a:latin typeface="Arial" panose="020B0604020202020204" pitchFamily="34" charset="0"/>
                <a:cs typeface="Arial" panose="020B0604020202020204" pitchFamily="34" charset="0"/>
              </a:rPr>
              <a:t>MacNell</a:t>
            </a:r>
            <a:r>
              <a:rPr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, et al. </a:t>
            </a:r>
            <a:r>
              <a:rPr lang="en-US" altLang="ja-JP" dirty="0" err="1">
                <a:latin typeface="Arial" panose="020B0604020202020204" pitchFamily="34" charset="0"/>
                <a:cs typeface="Arial" panose="020B0604020202020204" pitchFamily="34" charset="0"/>
              </a:rPr>
              <a:t>Innov</a:t>
            </a:r>
            <a:r>
              <a:rPr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 Higher Ed 2015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6213FE6-9AA0-EF43-A464-7C8AF92C4E95}"/>
              </a:ext>
            </a:extLst>
          </p:cNvPr>
          <p:cNvGrpSpPr/>
          <p:nvPr/>
        </p:nvGrpSpPr>
        <p:grpSpPr>
          <a:xfrm>
            <a:off x="161120" y="2052552"/>
            <a:ext cx="12051551" cy="3973759"/>
            <a:chOff x="140449" y="2387140"/>
            <a:chExt cx="12051551" cy="3973759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E8EB6E0-4742-6040-9849-5E2A82F5C257}"/>
                </a:ext>
              </a:extLst>
            </p:cNvPr>
            <p:cNvSpPr/>
            <p:nvPr/>
          </p:nvSpPr>
          <p:spPr>
            <a:xfrm>
              <a:off x="7774651" y="3533930"/>
              <a:ext cx="4417349" cy="224676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ja-JP" sz="2800" dirty="0">
                  <a:solidFill>
                    <a:srgbClr val="0000FF"/>
                  </a:solidFill>
                  <a:latin typeface="Candara"/>
                  <a:cs typeface="Candara"/>
                </a:rPr>
                <a:t>Students rated the male identity significantly higher than the female identity, regardless of the instructor’s actual gender</a:t>
              </a:r>
              <a:endParaRPr lang="en-US" altLang="ja-JP" sz="2800" dirty="0">
                <a:latin typeface="Candara"/>
                <a:cs typeface="Candara"/>
              </a:endParaRPr>
            </a:p>
          </p:txBody>
        </p:sp>
        <p:pic>
          <p:nvPicPr>
            <p:cNvPr id="6" name="Picture 5" descr="Screen Shot 2017-08-05 at 12.13.51 PM.png">
              <a:extLst>
                <a:ext uri="{FF2B5EF4-FFF2-40B4-BE49-F238E27FC236}">
                  <a16:creationId xmlns:a16="http://schemas.microsoft.com/office/drawing/2014/main" id="{DD343F65-D1BF-E948-808A-C9B24A3E61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54" r="4169"/>
            <a:stretch/>
          </p:blipFill>
          <p:spPr>
            <a:xfrm>
              <a:off x="1523677" y="2699659"/>
              <a:ext cx="5787346" cy="3474624"/>
            </a:xfrm>
            <a:prstGeom prst="rect">
              <a:avLst/>
            </a:prstGeom>
          </p:spPr>
        </p:pic>
        <p:pic>
          <p:nvPicPr>
            <p:cNvPr id="7" name="Picture 6" descr="eval2.png">
              <a:extLst>
                <a:ext uri="{FF2B5EF4-FFF2-40B4-BE49-F238E27FC236}">
                  <a16:creationId xmlns:a16="http://schemas.microsoft.com/office/drawing/2014/main" id="{A10ABB41-DBB6-B645-824E-86788F0B4D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327" r="83138" b="17309"/>
            <a:stretch/>
          </p:blipFill>
          <p:spPr>
            <a:xfrm>
              <a:off x="140449" y="2387140"/>
              <a:ext cx="1839200" cy="3973759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B1218344-A149-8940-B643-B2E5283E2832}"/>
              </a:ext>
            </a:extLst>
          </p:cNvPr>
          <p:cNvSpPr txBox="1"/>
          <p:nvPr/>
        </p:nvSpPr>
        <p:spPr>
          <a:xfrm>
            <a:off x="3854720" y="161101"/>
            <a:ext cx="45449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432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Teaching Evaluations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D0D8981-A51A-7D4E-BC98-85F96DE022AB}"/>
              </a:ext>
            </a:extLst>
          </p:cNvPr>
          <p:cNvSpPr/>
          <p:nvPr/>
        </p:nvSpPr>
        <p:spPr>
          <a:xfrm>
            <a:off x="7063199" y="6255969"/>
            <a:ext cx="4958409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sz="2400" b="0" i="0" dirty="0">
                <a:solidFill>
                  <a:srgbClr val="1155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http://benschmidt.org/profGender/#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E647A51-C2E6-E746-98AF-1573F6DC5170}"/>
              </a:ext>
            </a:extLst>
          </p:cNvPr>
          <p:cNvSpPr/>
          <p:nvPr/>
        </p:nvSpPr>
        <p:spPr>
          <a:xfrm>
            <a:off x="1313986" y="6240328"/>
            <a:ext cx="5763501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1155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Gendered Language in Teacher Reviews</a:t>
            </a:r>
          </a:p>
        </p:txBody>
      </p:sp>
    </p:spTree>
    <p:extLst>
      <p:ext uri="{BB962C8B-B14F-4D97-AF65-F5344CB8AC3E}">
        <p14:creationId xmlns:p14="http://schemas.microsoft.com/office/powerpoint/2010/main" val="671323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CB9DE24-2D5F-411B-B29C-84BD3F7214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906" y="342900"/>
            <a:ext cx="11852187" cy="5984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817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891AAF0-0ACB-4946-85FE-B9DFC0E4253F}"/>
              </a:ext>
            </a:extLst>
          </p:cNvPr>
          <p:cNvSpPr/>
          <p:nvPr/>
        </p:nvSpPr>
        <p:spPr>
          <a:xfrm>
            <a:off x="0" y="0"/>
            <a:ext cx="1194806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Recommendations</a:t>
            </a:r>
          </a:p>
        </p:txBody>
      </p:sp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DEB6FC31-9524-4E16-81C2-6522B16F05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1730" y="661354"/>
            <a:ext cx="9912366" cy="6196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668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42A6D2F-C760-954C-BDAD-C99F7DAC7909}"/>
              </a:ext>
            </a:extLst>
          </p:cNvPr>
          <p:cNvSpPr/>
          <p:nvPr/>
        </p:nvSpPr>
        <p:spPr>
          <a:xfrm>
            <a:off x="-142875" y="1597543"/>
            <a:ext cx="1233487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2400" dirty="0">
                <a:latin typeface="Arial" panose="020B0604020202020204" pitchFamily="34" charset="0"/>
                <a:cs typeface="Arial" panose="020B0604020202020204" pitchFamily="34" charset="0"/>
              </a:rPr>
              <a:t>International data sets of 1224 recommendation letters for postdoctoral fellowships</a:t>
            </a:r>
          </a:p>
          <a:p>
            <a:pPr algn="ctr"/>
            <a:r>
              <a:rPr lang="en-US" altLang="ja-JP" sz="2400" dirty="0">
                <a:latin typeface="Arial" panose="020B0604020202020204" pitchFamily="34" charset="0"/>
                <a:cs typeface="Arial" panose="020B0604020202020204" pitchFamily="34" charset="0"/>
              </a:rPr>
              <a:t>Analyzed them length &amp; tone: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FBAE366-C18E-6941-BA28-A95D3D7BC155}"/>
              </a:ext>
            </a:extLst>
          </p:cNvPr>
          <p:cNvSpPr/>
          <p:nvPr/>
        </p:nvSpPr>
        <p:spPr>
          <a:xfrm>
            <a:off x="4160884" y="1127543"/>
            <a:ext cx="35856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err="1">
                <a:latin typeface="Arial" panose="020B0604020202020204" pitchFamily="34" charset="0"/>
                <a:cs typeface="Arial" panose="020B0604020202020204" pitchFamily="34" charset="0"/>
              </a:rPr>
              <a:t>Dutt</a:t>
            </a:r>
            <a:r>
              <a:rPr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 et al. Nature Geosciences 2016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239E169-7577-E847-8C3D-509F5B13EAD2}"/>
              </a:ext>
            </a:extLst>
          </p:cNvPr>
          <p:cNvSpPr/>
          <p:nvPr/>
        </p:nvSpPr>
        <p:spPr>
          <a:xfrm>
            <a:off x="1386700" y="-3860"/>
            <a:ext cx="966610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432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Gender differences in recommendation letters </a:t>
            </a:r>
          </a:p>
          <a:p>
            <a:pPr algn="ctr"/>
            <a:r>
              <a:rPr lang="en-US" sz="3600" dirty="0">
                <a:solidFill>
                  <a:srgbClr val="0432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postdoctoral fellowships in geoscience</a:t>
            </a:r>
          </a:p>
        </p:txBody>
      </p:sp>
      <p:pic>
        <p:nvPicPr>
          <p:cNvPr id="5" name="Picture 4" descr="Screen Shot 2017-08-05 at 1.27.03 PM.png">
            <a:extLst>
              <a:ext uri="{FF2B5EF4-FFF2-40B4-BE49-F238E27FC236}">
                <a16:creationId xmlns:a16="http://schemas.microsoft.com/office/drawing/2014/main" id="{5B75FE2E-1F88-2746-8FE7-F8B894A4A9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64" y="2882784"/>
            <a:ext cx="11662865" cy="3887622"/>
          </a:xfrm>
          <a:prstGeom prst="rect">
            <a:avLst/>
          </a:prstGeom>
        </p:spPr>
      </p:pic>
      <p:pic>
        <p:nvPicPr>
          <p:cNvPr id="6" name="Picture 5" descr="Screen Shot 2017-08-05 at 1.30.32 PM.png">
            <a:extLst>
              <a:ext uri="{FF2B5EF4-FFF2-40B4-BE49-F238E27FC236}">
                <a16:creationId xmlns:a16="http://schemas.microsoft.com/office/drawing/2014/main" id="{1E09F1A5-340D-8947-85D4-C0212792E71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913" b="15895"/>
          <a:stretch/>
        </p:blipFill>
        <p:spPr>
          <a:xfrm>
            <a:off x="1926779" y="2631194"/>
            <a:ext cx="8551515" cy="144488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6B6103D-BB17-1845-94C7-08F62E5F8E78}"/>
              </a:ext>
            </a:extLst>
          </p:cNvPr>
          <p:cNvSpPr/>
          <p:nvPr/>
        </p:nvSpPr>
        <p:spPr>
          <a:xfrm>
            <a:off x="1286687" y="3685220"/>
            <a:ext cx="10130202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ja-JP" sz="2800" dirty="0">
              <a:solidFill>
                <a:srgbClr val="0000FF"/>
              </a:solidFill>
              <a:latin typeface="Candara"/>
            </a:endParaRPr>
          </a:p>
          <a:p>
            <a:r>
              <a:rPr lang="en-US" altLang="ja-JP" sz="2800" dirty="0">
                <a:solidFill>
                  <a:srgbClr val="0000FF"/>
                </a:solidFill>
                <a:latin typeface="Candara"/>
              </a:rPr>
              <a:t>Female applicants are less likely to receive excellent letters versus good letters compared to male applicants.</a:t>
            </a:r>
          </a:p>
          <a:p>
            <a:endParaRPr lang="en-US" altLang="ja-JP" sz="2800" dirty="0">
              <a:solidFill>
                <a:srgbClr val="0000FF"/>
              </a:solidFill>
              <a:latin typeface="Candara"/>
            </a:endParaRPr>
          </a:p>
          <a:p>
            <a:r>
              <a:rPr lang="en-US" altLang="ja-JP" sz="2800" dirty="0">
                <a:solidFill>
                  <a:srgbClr val="0000FF"/>
                </a:solidFill>
                <a:latin typeface="Candara"/>
              </a:rPr>
              <a:t>Letters for women are shorter than for men.</a:t>
            </a:r>
          </a:p>
          <a:p>
            <a:endParaRPr lang="en-US" altLang="ja-JP" sz="2800" dirty="0">
              <a:solidFill>
                <a:srgbClr val="0000FF"/>
              </a:solidFill>
              <a:latin typeface="Candara"/>
            </a:endParaRPr>
          </a:p>
          <a:p>
            <a:r>
              <a:rPr lang="en-US" altLang="ja-JP" sz="2800" dirty="0">
                <a:solidFill>
                  <a:srgbClr val="0000FF"/>
                </a:solidFill>
                <a:latin typeface="Candara"/>
              </a:rPr>
              <a:t>The gender of the letter writer does not influence the outcomes.</a:t>
            </a:r>
          </a:p>
          <a:p>
            <a:endParaRPr lang="en-US" altLang="ja-JP" sz="2800" dirty="0">
              <a:solidFill>
                <a:srgbClr val="0000FF"/>
              </a:solidFill>
              <a:latin typeface="Candara"/>
            </a:endParaRPr>
          </a:p>
        </p:txBody>
      </p:sp>
    </p:spTree>
    <p:extLst>
      <p:ext uri="{BB962C8B-B14F-4D97-AF65-F5344CB8AC3E}">
        <p14:creationId xmlns:p14="http://schemas.microsoft.com/office/powerpoint/2010/main" val="2950845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DBC6B0-03D9-0B49-B8F1-CA4DC7D78D1F}"/>
              </a:ext>
            </a:extLst>
          </p:cNvPr>
          <p:cNvSpPr/>
          <p:nvPr/>
        </p:nvSpPr>
        <p:spPr>
          <a:xfrm>
            <a:off x="-392483" y="96196"/>
            <a:ext cx="128127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0432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What’s in a name?</a:t>
            </a:r>
          </a:p>
          <a:p>
            <a:pPr algn="ctr"/>
            <a:r>
              <a:rPr lang="en-US" sz="3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Science faculty’s subtle gender biases favor male students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9D1B430-C94B-B740-82B3-EF907E8A58D7}"/>
              </a:ext>
            </a:extLst>
          </p:cNvPr>
          <p:cNvSpPr/>
          <p:nvPr/>
        </p:nvSpPr>
        <p:spPr>
          <a:xfrm>
            <a:off x="4241613" y="1218269"/>
            <a:ext cx="35445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Moss-</a:t>
            </a:r>
            <a:r>
              <a:rPr lang="en-US" altLang="ja-JP" dirty="0" err="1">
                <a:latin typeface="Arial" panose="020B0604020202020204" pitchFamily="34" charset="0"/>
                <a:cs typeface="Arial" panose="020B0604020202020204" pitchFamily="34" charset="0"/>
              </a:rPr>
              <a:t>Racusin</a:t>
            </a:r>
            <a:r>
              <a:rPr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, et al. PNAS 2012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9D533AC-D620-6648-AFD4-0E6936BAF79D}"/>
              </a:ext>
            </a:extLst>
          </p:cNvPr>
          <p:cNvSpPr/>
          <p:nvPr/>
        </p:nvSpPr>
        <p:spPr>
          <a:xfrm>
            <a:off x="94881" y="1671579"/>
            <a:ext cx="1198399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Science faculty from research universities rated the application materials of a student—who was randomly assigned either a male or female name—for a laboratory manager position. 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EF5FDD8-646A-E64D-B83F-DDBC5EFDD73A}"/>
              </a:ext>
            </a:extLst>
          </p:cNvPr>
          <p:cNvGrpSpPr/>
          <p:nvPr/>
        </p:nvGrpSpPr>
        <p:grpSpPr>
          <a:xfrm>
            <a:off x="544049" y="2436697"/>
            <a:ext cx="11647952" cy="3826384"/>
            <a:chOff x="532813" y="2144717"/>
            <a:chExt cx="11262649" cy="3826384"/>
          </a:xfrm>
        </p:grpSpPr>
        <p:pic>
          <p:nvPicPr>
            <p:cNvPr id="6" name="Picture 5" descr="resumes.png">
              <a:extLst>
                <a:ext uri="{FF2B5EF4-FFF2-40B4-BE49-F238E27FC236}">
                  <a16:creationId xmlns:a16="http://schemas.microsoft.com/office/drawing/2014/main" id="{B9E461A6-CB93-1B4F-9002-6DF8A15586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6" t="497" r="21808" b="26771"/>
            <a:stretch/>
          </p:blipFill>
          <p:spPr>
            <a:xfrm>
              <a:off x="532813" y="2144717"/>
              <a:ext cx="5034858" cy="3826384"/>
            </a:xfrm>
            <a:prstGeom prst="rect">
              <a:avLst/>
            </a:prstGeom>
          </p:spPr>
        </p:pic>
        <p:pic>
          <p:nvPicPr>
            <p:cNvPr id="7" name="Picture 6" descr="resumes.png">
              <a:extLst>
                <a:ext uri="{FF2B5EF4-FFF2-40B4-BE49-F238E27FC236}">
                  <a16:creationId xmlns:a16="http://schemas.microsoft.com/office/drawing/2014/main" id="{A8DC040B-AC04-D443-A6AC-44B53C2F77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7448" t="31172" r="2202" b="57093"/>
            <a:stretch/>
          </p:blipFill>
          <p:spPr>
            <a:xfrm>
              <a:off x="1689123" y="2605628"/>
              <a:ext cx="1470796" cy="690315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060F401-4888-5D4E-8A8D-B0A619F8FCC5}"/>
                </a:ext>
              </a:extLst>
            </p:cNvPr>
            <p:cNvSpPr/>
            <p:nvPr/>
          </p:nvSpPr>
          <p:spPr>
            <a:xfrm>
              <a:off x="5821720" y="2702738"/>
              <a:ext cx="5973742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ja-JP" sz="2800" dirty="0">
                  <a:solidFill>
                    <a:srgbClr val="0000FF"/>
                  </a:solidFill>
                  <a:latin typeface="Candara"/>
                </a:rPr>
                <a:t>Female applicant rated less competent and less </a:t>
              </a:r>
              <a:r>
                <a:rPr lang="en-US" altLang="ja-JP" sz="2800" dirty="0" err="1">
                  <a:solidFill>
                    <a:srgbClr val="0000FF"/>
                  </a:solidFill>
                  <a:latin typeface="Candara"/>
                </a:rPr>
                <a:t>hireable</a:t>
              </a:r>
              <a:r>
                <a:rPr lang="en-US" altLang="ja-JP" sz="2800" dirty="0">
                  <a:solidFill>
                    <a:srgbClr val="0000FF"/>
                  </a:solidFill>
                  <a:latin typeface="Candara"/>
                </a:rPr>
                <a:t>.</a:t>
              </a:r>
            </a:p>
          </p:txBody>
        </p:sp>
      </p:grpSp>
      <p:pic>
        <p:nvPicPr>
          <p:cNvPr id="9" name="Picture 8" descr="salary.png">
            <a:extLst>
              <a:ext uri="{FF2B5EF4-FFF2-40B4-BE49-F238E27FC236}">
                <a16:creationId xmlns:a16="http://schemas.microsoft.com/office/drawing/2014/main" id="{820AF7FD-4971-FA46-8DD1-C9358DAFC17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197" b="23281"/>
          <a:stretch/>
        </p:blipFill>
        <p:spPr>
          <a:xfrm>
            <a:off x="425206" y="2357884"/>
            <a:ext cx="4776214" cy="440392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B7019F2-345C-5548-B4C5-104E5D949CCD}"/>
              </a:ext>
            </a:extLst>
          </p:cNvPr>
          <p:cNvSpPr txBox="1"/>
          <p:nvPr/>
        </p:nvSpPr>
        <p:spPr>
          <a:xfrm>
            <a:off x="6013893" y="4349889"/>
            <a:ext cx="6300123" cy="181588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2800">
                <a:solidFill>
                  <a:srgbClr val="0000FF"/>
                </a:solidFill>
                <a:latin typeface="Candara"/>
              </a:defRPr>
            </a:lvl1pPr>
          </a:lstStyle>
          <a:p>
            <a:r>
              <a:rPr lang="en-US" altLang="ja-JP" dirty="0"/>
              <a:t>Male applicant offered 10% higher salary.</a:t>
            </a:r>
          </a:p>
          <a:p>
            <a:endParaRPr lang="en-US" altLang="ja-JP" dirty="0"/>
          </a:p>
          <a:p>
            <a:r>
              <a:rPr lang="en-US" altLang="ja-JP" u="sng" dirty="0"/>
              <a:t>Female and male faculty equally biased.</a:t>
            </a:r>
            <a:r>
              <a:rPr lang="en-US" altLang="ja-JP" dirty="0"/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3606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C76A167-0DB2-3E4F-B3D8-B02F837063EE}"/>
              </a:ext>
            </a:extLst>
          </p:cNvPr>
          <p:cNvSpPr/>
          <p:nvPr/>
        </p:nvSpPr>
        <p:spPr>
          <a:xfrm>
            <a:off x="1162892" y="39826"/>
            <a:ext cx="8063761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Same researcher, two perceived gender identities:</a:t>
            </a:r>
            <a:endParaRPr lang="en-US" sz="3600" dirty="0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36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Ben Barres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2F0621B-8060-4D40-8733-8E5C221160F6}"/>
              </a:ext>
            </a:extLst>
          </p:cNvPr>
          <p:cNvSpPr/>
          <p:nvPr/>
        </p:nvSpPr>
        <p:spPr>
          <a:xfrm>
            <a:off x="580177" y="1754326"/>
            <a:ext cx="1033547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altLang="ja-JP" sz="2400" dirty="0">
                <a:latin typeface="Arial" panose="020B0604020202020204" pitchFamily="34" charset="0"/>
                <a:cs typeface="Arial" panose="020B0604020202020204" pitchFamily="34" charset="0"/>
              </a:rPr>
              <a:t>Neurobiologist</a:t>
            </a:r>
          </a:p>
          <a:p>
            <a:pPr marL="457200" indent="-457200">
              <a:buFont typeface="Arial"/>
              <a:buChar char="•"/>
            </a:pPr>
            <a:r>
              <a:rPr lang="en-US" altLang="ja-JP" sz="2400" dirty="0">
                <a:latin typeface="Arial" panose="020B0604020202020204" pitchFamily="34" charset="0"/>
                <a:cs typeface="Arial" panose="020B0604020202020204" pitchFamily="34" charset="0"/>
              </a:rPr>
              <a:t>Underwent a sex change at the age of 42 (female &gt; male)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0383C39-E9E7-3C40-A27D-2AE4CA0EA4EB}"/>
              </a:ext>
            </a:extLst>
          </p:cNvPr>
          <p:cNvSpPr/>
          <p:nvPr/>
        </p:nvSpPr>
        <p:spPr>
          <a:xfrm>
            <a:off x="97572" y="2796994"/>
            <a:ext cx="12094428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l">
              <a:buFont typeface="Arial"/>
              <a:buChar char="•"/>
            </a:pPr>
            <a:r>
              <a:rPr lang="en-US" altLang="ja-JP" sz="2800" dirty="0">
                <a:latin typeface="Arial" panose="020B0604020202020204" pitchFamily="34" charset="0"/>
                <a:cs typeface="Arial" panose="020B0604020202020204" pitchFamily="34" charset="0"/>
              </a:rPr>
              <a:t>“The main difference I have noticed is that people who don't know I am transgendered treat me with much more respect" than when he was a woman.” </a:t>
            </a:r>
          </a:p>
          <a:p>
            <a:pPr marL="457200" indent="-457200" algn="l">
              <a:buFont typeface="Arial"/>
              <a:buChar char="•"/>
            </a:pPr>
            <a:endParaRPr lang="en-US" altLang="ja-JP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l">
              <a:buFont typeface="Arial"/>
              <a:buChar char="•"/>
            </a:pPr>
            <a:r>
              <a:rPr lang="en-US" altLang="ja-JP" sz="2800" dirty="0">
                <a:latin typeface="Arial" panose="020B0604020202020204" pitchFamily="34" charset="0"/>
                <a:cs typeface="Arial" panose="020B0604020202020204" pitchFamily="34" charset="0"/>
              </a:rPr>
              <a:t>“I can even complete a whole sentence without being interrupted by a man.”</a:t>
            </a:r>
          </a:p>
          <a:p>
            <a:pPr marL="457200" indent="-457200" algn="l">
              <a:buFont typeface="Arial"/>
              <a:buChar char="•"/>
            </a:pPr>
            <a:endParaRPr lang="en-US" altLang="ja-JP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l">
              <a:buFont typeface="Arial"/>
              <a:buChar char="•"/>
            </a:pPr>
            <a:r>
              <a:rPr lang="en-US" altLang="ja-JP" sz="2800" dirty="0">
                <a:latin typeface="Arial" panose="020B0604020202020204" pitchFamily="34" charset="0"/>
                <a:cs typeface="Arial" panose="020B0604020202020204" pitchFamily="34" charset="0"/>
              </a:rPr>
              <a:t>“I overheard: ‘Ben Barres gave a great seminar today, but then his work is much better than his sister's.”</a:t>
            </a:r>
          </a:p>
          <a:p>
            <a:pPr marL="457200" indent="-457200" algn="l">
              <a:buFont typeface="Arial"/>
              <a:buChar char="•"/>
            </a:pPr>
            <a:endParaRPr lang="en-US" altLang="ja-JP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 descr="NEW.100413.BenBarres.jpg">
            <a:extLst>
              <a:ext uri="{FF2B5EF4-FFF2-40B4-BE49-F238E27FC236}">
                <a16:creationId xmlns:a16="http://schemas.microsoft.com/office/drawing/2014/main" id="{77E3713E-514C-B841-8F8F-09ADD8A6F7F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7467" y="45947"/>
            <a:ext cx="1764356" cy="2645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229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238666" y="2925000"/>
          <a:ext cx="5199181" cy="37112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288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03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1047">
                <a:tc>
                  <a:txBody>
                    <a:bodyPr/>
                    <a:lstStyle/>
                    <a:p>
                      <a:r>
                        <a:rPr lang="en-US" sz="1800" dirty="0"/>
                        <a:t>Category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Word</a:t>
                      </a:r>
                      <a:r>
                        <a:rPr lang="en-US" sz="1800" baseline="0" dirty="0"/>
                        <a:t> </a:t>
                      </a:r>
                      <a:r>
                        <a:rPr lang="en-US" sz="1800" dirty="0"/>
                        <a:t>examples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034">
                <a:tc>
                  <a:txBody>
                    <a:bodyPr/>
                    <a:lstStyle/>
                    <a:p>
                      <a:r>
                        <a:rPr lang="en-US" sz="1800" dirty="0"/>
                        <a:t>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Able, skill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2034">
                <a:tc>
                  <a:txBody>
                    <a:bodyPr/>
                    <a:lstStyle/>
                    <a:p>
                      <a:r>
                        <a:rPr lang="en-US" sz="1800" dirty="0"/>
                        <a:t>Achievement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Awards,</a:t>
                      </a:r>
                      <a:r>
                        <a:rPr lang="en-US" sz="1800" baseline="0" dirty="0"/>
                        <a:t> honors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8120">
                <a:tc>
                  <a:txBody>
                    <a:bodyPr/>
                    <a:lstStyle/>
                    <a:p>
                      <a:r>
                        <a:rPr lang="en-US" sz="1800" dirty="0"/>
                        <a:t>Agentic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Competent, leader, logic, strength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7276">
                <a:tc>
                  <a:txBody>
                    <a:bodyPr/>
                    <a:lstStyle/>
                    <a:p>
                      <a:r>
                        <a:rPr lang="en-US" sz="1800" dirty="0"/>
                        <a:t>Negative evaluation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Unclear, illogical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0679">
                <a:tc>
                  <a:txBody>
                    <a:bodyPr/>
                    <a:lstStyle/>
                    <a:p>
                      <a:r>
                        <a:rPr lang="en-US" sz="1800" dirty="0"/>
                        <a:t>Positive evaluation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Solid, feasible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2034">
                <a:tc>
                  <a:txBody>
                    <a:bodyPr/>
                    <a:lstStyle/>
                    <a:p>
                      <a:r>
                        <a:rPr lang="en-US" sz="1800" dirty="0"/>
                        <a:t>Research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Productivity, grant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84915">
                <a:tc>
                  <a:txBody>
                    <a:bodyPr/>
                    <a:lstStyle/>
                    <a:p>
                      <a:r>
                        <a:rPr lang="en-US" sz="1800" dirty="0"/>
                        <a:t>Standout</a:t>
                      </a:r>
                      <a:r>
                        <a:rPr lang="en-US" sz="1800" baseline="0" dirty="0"/>
                        <a:t> adjectives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Exceptional,</a:t>
                      </a:r>
                      <a:r>
                        <a:rPr lang="en-US" sz="1800" baseline="0" dirty="0"/>
                        <a:t> outstanding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4" name="Rectangle 3"/>
          <p:cNvSpPr/>
          <p:nvPr/>
        </p:nvSpPr>
        <p:spPr>
          <a:xfrm>
            <a:off x="5558089" y="2481293"/>
            <a:ext cx="6633911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latin typeface="Candara"/>
              </a:rPr>
              <a:t>stereotype-based beliefs that women lack agentic traits associated with ability (e.g., independence, leadership ability, logic, strength) in male-typed domains that can lead reviewers to doubt women’s competence.</a:t>
            </a:r>
          </a:p>
          <a:p>
            <a:endParaRPr lang="en-US" sz="2400" dirty="0">
              <a:solidFill>
                <a:srgbClr val="0000FF"/>
              </a:solidFill>
              <a:latin typeface="Candara"/>
            </a:endParaRPr>
          </a:p>
          <a:p>
            <a:r>
              <a:rPr lang="en-US" sz="2400" dirty="0">
                <a:solidFill>
                  <a:srgbClr val="0000FF"/>
                </a:solidFill>
                <a:latin typeface="Candara"/>
              </a:rPr>
              <a:t>Often unconscious, bias occurs despite explicitly held egalitarian beliefs.</a:t>
            </a:r>
          </a:p>
          <a:p>
            <a:endParaRPr lang="en-US" sz="2400" dirty="0">
              <a:solidFill>
                <a:srgbClr val="0000FF"/>
              </a:solidFill>
              <a:latin typeface="Candara"/>
            </a:endParaRPr>
          </a:p>
          <a:p>
            <a:r>
              <a:rPr lang="en-US" sz="2400" dirty="0">
                <a:solidFill>
                  <a:srgbClr val="0000FF"/>
                </a:solidFill>
                <a:latin typeface="Candara"/>
              </a:rPr>
              <a:t>Bias most likely to occur in reviews for high-status position or award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-4999"/>
            <a:ext cx="12192000" cy="203132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36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>
                <a:solidFill>
                  <a:srgbClr val="0432FF"/>
                </a:solidFill>
              </a:rPr>
              <a:t>Funding</a:t>
            </a:r>
          </a:p>
          <a:p>
            <a:r>
              <a:rPr lang="en-US" sz="3000" dirty="0">
                <a:solidFill>
                  <a:srgbClr val="0432FF"/>
                </a:solidFill>
              </a:rPr>
              <a:t>Analysis of National Institutes of Health R01 Application Critiques, Impact, and Criteria Scores: </a:t>
            </a:r>
            <a:r>
              <a:rPr lang="en-US" sz="3000" dirty="0"/>
              <a:t>Does the Sex of the Principal Investigator Make a Difference?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8178" y="2253635"/>
            <a:ext cx="45381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Linguistic analysis of NIH grant proposal critiques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48178" y="4989590"/>
            <a:ext cx="11460947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Despite higher incidence of standout adjectives for women in type 2 proposals,</a:t>
            </a:r>
          </a:p>
          <a:p>
            <a:pPr algn="ctr"/>
            <a:r>
              <a:rPr lang="en-US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Priority, approach and significance scores worse (higher) for women.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51923FE-8D6A-2E4E-8220-E594460D0113}"/>
              </a:ext>
            </a:extLst>
          </p:cNvPr>
          <p:cNvSpPr/>
          <p:nvPr/>
        </p:nvSpPr>
        <p:spPr>
          <a:xfrm>
            <a:off x="8905657" y="1577146"/>
            <a:ext cx="340658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Kaatz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A., et al., Academic Medicine: August 2016, 91, 1080–1088</a:t>
            </a:r>
          </a:p>
        </p:txBody>
      </p:sp>
    </p:spTree>
    <p:extLst>
      <p:ext uri="{BB962C8B-B14F-4D97-AF65-F5344CB8AC3E}">
        <p14:creationId xmlns:p14="http://schemas.microsoft.com/office/powerpoint/2010/main" val="3476505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2623395" y="91271"/>
            <a:ext cx="672491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6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Does demographic bias matter?</a:t>
            </a:r>
          </a:p>
        </p:txBody>
      </p:sp>
      <p:sp>
        <p:nvSpPr>
          <p:cNvPr id="2" name="Rectangle 1"/>
          <p:cNvSpPr/>
          <p:nvPr/>
        </p:nvSpPr>
        <p:spPr>
          <a:xfrm>
            <a:off x="26458" y="673919"/>
            <a:ext cx="1181788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big consequences of small biases: A simulation of peer review</a:t>
            </a:r>
          </a:p>
        </p:txBody>
      </p:sp>
      <p:sp>
        <p:nvSpPr>
          <p:cNvPr id="13" name="Rectangle 12"/>
          <p:cNvSpPr/>
          <p:nvPr/>
        </p:nvSpPr>
        <p:spPr>
          <a:xfrm>
            <a:off x="8685550" y="1303216"/>
            <a:ext cx="733304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2000" dirty="0">
                <a:latin typeface="Arial" panose="020B0604020202020204" pitchFamily="34" charset="0"/>
                <a:cs typeface="Arial" panose="020B0604020202020204" pitchFamily="34" charset="0"/>
              </a:rPr>
              <a:t>Day . Research Policy 2015 </a:t>
            </a:r>
          </a:p>
          <a:p>
            <a:pPr algn="l"/>
            <a:endParaRPr lang="en-US" altLang="ja-JP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6458" y="1821009"/>
            <a:ext cx="1283334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/>
              <a:buChar char="•"/>
            </a:pPr>
            <a:r>
              <a:rPr lang="en-US" altLang="ja-JP" sz="2400" dirty="0">
                <a:latin typeface="Arial" panose="020B0604020202020204" pitchFamily="34" charset="0"/>
                <a:cs typeface="Arial" panose="020B0604020202020204" pitchFamily="34" charset="0"/>
              </a:rPr>
              <a:t>Grant applicants assigned as “preferred class” vs. “non-preferred class” </a:t>
            </a:r>
          </a:p>
          <a:p>
            <a:pPr marL="171450" indent="-171450">
              <a:buFont typeface="Arial"/>
              <a:buChar char="•"/>
            </a:pPr>
            <a:r>
              <a:rPr lang="en-US" altLang="ja-JP" sz="2400" dirty="0">
                <a:latin typeface="Arial" panose="020B0604020202020204" pitchFamily="34" charset="0"/>
                <a:cs typeface="Arial" panose="020B0604020202020204" pitchFamily="34" charset="0"/>
              </a:rPr>
              <a:t>Ran simulations for grant review process applying a particular level of bias amongst reviewers</a:t>
            </a:r>
            <a:endParaRPr lang="en-US" altLang="ja-JP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238666" y="2903875"/>
            <a:ext cx="11480448" cy="3954125"/>
            <a:chOff x="440636" y="2431344"/>
            <a:chExt cx="11480448" cy="3954125"/>
          </a:xfrm>
        </p:grpSpPr>
        <p:sp>
          <p:nvSpPr>
            <p:cNvPr id="18" name="Rectangle 17"/>
            <p:cNvSpPr/>
            <p:nvPr/>
          </p:nvSpPr>
          <p:spPr>
            <a:xfrm>
              <a:off x="7179484" y="3182107"/>
              <a:ext cx="4741600" cy="203132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en-US" altLang="ja-JP" sz="1800" dirty="0">
                  <a:solidFill>
                    <a:srgbClr val="0000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Results</a:t>
              </a:r>
            </a:p>
            <a:p>
              <a:pPr algn="l"/>
              <a:r>
                <a:rPr lang="en-US" altLang="ja-JP" sz="2400" dirty="0">
                  <a:solidFill>
                    <a:srgbClr val="0000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 total review bias of 3.7% translates to a 20% lower grant success rate </a:t>
              </a:r>
            </a:p>
            <a:p>
              <a:pPr algn="l"/>
              <a:r>
                <a:rPr lang="en-US" altLang="ja-JP" dirty="0">
                  <a:solidFill>
                    <a:srgbClr val="0000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 </a:t>
              </a:r>
            </a:p>
            <a:p>
              <a:pPr algn="l"/>
              <a:r>
                <a:rPr lang="en-US" altLang="ja-JP" dirty="0">
                  <a:solidFill>
                    <a:srgbClr val="0000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when 10% of grants are awarded</a:t>
              </a:r>
            </a:p>
          </p:txBody>
        </p:sp>
        <p:pic>
          <p:nvPicPr>
            <p:cNvPr id="19" name="Picture 18" descr="Untitled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636" y="2431344"/>
              <a:ext cx="6609632" cy="3954125"/>
            </a:xfrm>
            <a:prstGeom prst="rect">
              <a:avLst/>
            </a:prstGeom>
          </p:spPr>
        </p:pic>
      </p:grpSp>
      <p:sp>
        <p:nvSpPr>
          <p:cNvPr id="9" name="TextBox 8"/>
          <p:cNvSpPr txBox="1"/>
          <p:nvPr/>
        </p:nvSpPr>
        <p:spPr>
          <a:xfrm>
            <a:off x="238666" y="5817391"/>
            <a:ext cx="11460947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Careers are cumulative</a:t>
            </a:r>
          </a:p>
        </p:txBody>
      </p:sp>
    </p:spTree>
    <p:extLst>
      <p:ext uri="{BB962C8B-B14F-4D97-AF65-F5344CB8AC3E}">
        <p14:creationId xmlns:p14="http://schemas.microsoft.com/office/powerpoint/2010/main" val="1603784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B10FF81-C89E-7440-B769-A7A55371B339}"/>
              </a:ext>
            </a:extLst>
          </p:cNvPr>
          <p:cNvSpPr txBox="1"/>
          <p:nvPr/>
        </p:nvSpPr>
        <p:spPr>
          <a:xfrm>
            <a:off x="4118535" y="441434"/>
            <a:ext cx="39549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432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Demographic Bias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D18BA2B-6B20-E94A-A57E-A4052FCF7501}"/>
              </a:ext>
            </a:extLst>
          </p:cNvPr>
          <p:cNvSpPr txBox="1"/>
          <p:nvPr/>
        </p:nvSpPr>
        <p:spPr>
          <a:xfrm>
            <a:off x="3528629" y="1891861"/>
            <a:ext cx="513473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Does it exist?</a:t>
            </a:r>
          </a:p>
          <a:p>
            <a:pPr algn="ctr"/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Does it have an impact?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01B2DD-9D7C-D841-81BA-FB461CD6F1E3}"/>
              </a:ext>
            </a:extLst>
          </p:cNvPr>
          <p:cNvSpPr txBox="1"/>
          <p:nvPr/>
        </p:nvSpPr>
        <p:spPr>
          <a:xfrm>
            <a:off x="3364320" y="4596798"/>
            <a:ext cx="5463355" cy="800219"/>
          </a:xfrm>
          <a:prstGeom prst="rect">
            <a:avLst/>
          </a:prstGeom>
          <a:noFill/>
          <a:ln w="19050">
            <a:solidFill>
              <a:srgbClr val="941651"/>
            </a:solidFill>
          </a:ln>
        </p:spPr>
        <p:txBody>
          <a:bodyPr wrap="none" rtlCol="0">
            <a:spAutoFit/>
          </a:bodyPr>
          <a:lstStyle/>
          <a:p>
            <a:r>
              <a:rPr lang="en-US" sz="4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can we fix it?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24790375-965E-4B4A-88BF-9488987C9944}"/>
                  </a:ext>
                </a:extLst>
              </p14:cNvPr>
              <p14:cNvContentPartPr/>
              <p14:nvPr/>
            </p14:nvContentPartPr>
            <p14:xfrm>
              <a:off x="4070224" y="1651087"/>
              <a:ext cx="12960" cy="190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24790375-965E-4B4A-88BF-9488987C994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039264" y="1620487"/>
                <a:ext cx="74160" cy="8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B9D97F43-A52F-684A-B06A-49B1FDAF6A4A}"/>
                  </a:ext>
                </a:extLst>
              </p14:cNvPr>
              <p14:cNvContentPartPr/>
              <p14:nvPr/>
            </p14:nvContentPartPr>
            <p14:xfrm>
              <a:off x="3668591" y="1833503"/>
              <a:ext cx="882690" cy="728498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B9D97F43-A52F-684A-B06A-49B1FDAF6A4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637632" y="1802549"/>
                <a:ext cx="944248" cy="79004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39E0EC61-8DEE-114D-BA10-EF25497A7313}"/>
                  </a:ext>
                </a:extLst>
              </p14:cNvPr>
              <p14:cNvContentPartPr/>
              <p14:nvPr/>
            </p14:nvContentPartPr>
            <p14:xfrm>
              <a:off x="2645939" y="2917689"/>
              <a:ext cx="882690" cy="728498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39E0EC61-8DEE-114D-BA10-EF25497A731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614980" y="2886735"/>
                <a:ext cx="944248" cy="79004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96936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47B243-1175-C04D-BA76-72CD8D1242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374" y="0"/>
            <a:ext cx="11231252" cy="2419124"/>
          </a:xfrm>
        </p:spPr>
        <p:txBody>
          <a:bodyPr wrap="square">
            <a:spAutoFit/>
          </a:bodyPr>
          <a:lstStyle/>
          <a:p>
            <a:r>
              <a:rPr lang="en-US" sz="3600" b="0" dirty="0">
                <a:solidFill>
                  <a:srgbClr val="FF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How gender determines the way we speak about professionals</a:t>
            </a:r>
            <a:br>
              <a:rPr lang="en-US" sz="3600" b="0" dirty="0">
                <a:solidFill>
                  <a:srgbClr val="FF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</a:br>
            <a:br>
              <a:rPr lang="en-US" sz="3600" b="0" dirty="0">
                <a:solidFill>
                  <a:srgbClr val="FF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</a:br>
            <a:r>
              <a:rPr lang="en-US" sz="2400" b="0" dirty="0" err="1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Stav</a:t>
            </a:r>
            <a:r>
              <a:rPr lang="en-US" sz="2400" b="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2400" b="0" dirty="0" err="1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Atir</a:t>
            </a:r>
            <a:r>
              <a:rPr lang="en-US" sz="2400" b="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 and Melissa J. Ferguson, PNAS June 25, 2018. 201805284</a:t>
            </a:r>
            <a:br>
              <a:rPr lang="en-US" sz="3600" b="0" dirty="0">
                <a:solidFill>
                  <a:srgbClr val="FF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</a:br>
            <a:endParaRPr lang="en-US" sz="3600" b="0" dirty="0">
              <a:solidFill>
                <a:srgbClr val="FF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5BB1C80-0E7D-7B4A-A7E3-8FA40F0DC618}"/>
              </a:ext>
            </a:extLst>
          </p:cNvPr>
          <p:cNvSpPr/>
          <p:nvPr/>
        </p:nvSpPr>
        <p:spPr>
          <a:xfrm>
            <a:off x="6664809" y="2060473"/>
            <a:ext cx="5527191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Candara"/>
              </a:rPr>
              <a:t>Men and women were, on average across studies, more than twice as likely to describe a male (vs. female) professional by surname in domains, such as science, literature, and politics. </a:t>
            </a:r>
          </a:p>
          <a:p>
            <a:endParaRPr lang="en-US" sz="2400" dirty="0">
              <a:solidFill>
                <a:srgbClr val="0000FF"/>
              </a:solidFill>
              <a:latin typeface="Candara"/>
            </a:endParaRPr>
          </a:p>
          <a:p>
            <a:r>
              <a:rPr lang="en-US" sz="2400" dirty="0">
                <a:solidFill>
                  <a:srgbClr val="0000FF"/>
                </a:solidFill>
                <a:latin typeface="Candara"/>
              </a:rPr>
              <a:t>We find that this simple difference in reference affects judgments of eminence, with participants judging those professionals described by surname as more eminent and 14% more deserving of a career award.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3D2BE6F-BB34-7B4E-B55F-9BCF9B7724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97078"/>
            <a:ext cx="6560034" cy="3571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3381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534</TotalTime>
  <Words>1743</Words>
  <Application>Microsoft Macintosh PowerPoint</Application>
  <PresentationFormat>Widescreen</PresentationFormat>
  <Paragraphs>185</Paragraphs>
  <Slides>21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Calibri</vt:lpstr>
      <vt:lpstr>Calibri Light</vt:lpstr>
      <vt:lpstr>Candara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gender determines the way we speak about professionals  Stav Atir and Melissa J. Ferguson, PNAS June 25, 2018. 201805284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Sapna Sarupria</dc:creator>
  <cp:lastModifiedBy>Sapna Sarupria</cp:lastModifiedBy>
  <cp:revision>44</cp:revision>
  <dcterms:created xsi:type="dcterms:W3CDTF">2019-08-05T10:20:57Z</dcterms:created>
  <dcterms:modified xsi:type="dcterms:W3CDTF">2019-08-09T16:34:04Z</dcterms:modified>
</cp:coreProperties>
</file>